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192D4-6C10-4C1F-96E7-649CDADEEDF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601A482E-37A9-4560-8C75-2AC20FFC70A3}">
      <dgm:prSet phldrT="[Text]"/>
      <dgm:spPr/>
      <dgm:t>
        <a:bodyPr/>
        <a:lstStyle/>
        <a:p>
          <a:pPr rtl="1"/>
          <a:r>
            <a:rPr lang="ar-EG" dirty="0" smtClean="0"/>
            <a:t>الصوت</a:t>
          </a:r>
          <a:endParaRPr lang="ar-EG" dirty="0"/>
        </a:p>
      </dgm:t>
    </dgm:pt>
    <dgm:pt modelId="{B738C3F5-5798-4937-929A-6D181D3D74C2}" type="parTrans" cxnId="{40A48901-3B64-40C2-8FD8-8F816F3D6EEB}">
      <dgm:prSet/>
      <dgm:spPr/>
      <dgm:t>
        <a:bodyPr/>
        <a:lstStyle/>
        <a:p>
          <a:pPr rtl="1"/>
          <a:endParaRPr lang="ar-EG"/>
        </a:p>
      </dgm:t>
    </dgm:pt>
    <dgm:pt modelId="{1B3EF64A-37DC-4353-888F-42E0CD54EE42}" type="sibTrans" cxnId="{40A48901-3B64-40C2-8FD8-8F816F3D6EEB}">
      <dgm:prSet/>
      <dgm:spPr/>
      <dgm:t>
        <a:bodyPr/>
        <a:lstStyle/>
        <a:p>
          <a:pPr rtl="1"/>
          <a:endParaRPr lang="ar-EG"/>
        </a:p>
      </dgm:t>
    </dgm:pt>
    <dgm:pt modelId="{541DEF30-B6C0-4C10-80CA-951632C26994}">
      <dgm:prSet phldrT="[Text]"/>
      <dgm:spPr/>
      <dgm:t>
        <a:bodyPr/>
        <a:lstStyle/>
        <a:p>
          <a:pPr rtl="1"/>
          <a:r>
            <a:rPr lang="ar-EG" dirty="0" smtClean="0"/>
            <a:t>النطق</a:t>
          </a:r>
          <a:endParaRPr lang="ar-EG" dirty="0"/>
        </a:p>
      </dgm:t>
    </dgm:pt>
    <dgm:pt modelId="{156B05F5-F886-4038-BD0A-4D790CF7D505}" type="parTrans" cxnId="{8A3A4846-15F8-4FE1-858A-AEF05AB186D3}">
      <dgm:prSet/>
      <dgm:spPr/>
      <dgm:t>
        <a:bodyPr/>
        <a:lstStyle/>
        <a:p>
          <a:pPr rtl="1"/>
          <a:endParaRPr lang="ar-EG"/>
        </a:p>
      </dgm:t>
    </dgm:pt>
    <dgm:pt modelId="{A5E48A0D-7571-48D4-A635-01D257C70337}" type="sibTrans" cxnId="{8A3A4846-15F8-4FE1-858A-AEF05AB186D3}">
      <dgm:prSet/>
      <dgm:spPr/>
      <dgm:t>
        <a:bodyPr/>
        <a:lstStyle/>
        <a:p>
          <a:pPr rtl="1"/>
          <a:endParaRPr lang="ar-EG"/>
        </a:p>
      </dgm:t>
    </dgm:pt>
    <dgm:pt modelId="{1C5F7853-2DBE-498D-AFE7-B7CC11796B1F}">
      <dgm:prSet phldrT="[Text]"/>
      <dgm:spPr/>
      <dgm:t>
        <a:bodyPr/>
        <a:lstStyle/>
        <a:p>
          <a:pPr rtl="1"/>
          <a:r>
            <a:rPr lang="ar-EG" dirty="0" smtClean="0"/>
            <a:t>اللغة</a:t>
          </a:r>
          <a:endParaRPr lang="ar-EG" dirty="0"/>
        </a:p>
      </dgm:t>
    </dgm:pt>
    <dgm:pt modelId="{7659F05C-0641-46A8-9DF6-0DDBC7FA314F}" type="parTrans" cxnId="{9CD2714C-CB9C-471A-BCD8-55B070106FD1}">
      <dgm:prSet/>
      <dgm:spPr/>
      <dgm:t>
        <a:bodyPr/>
        <a:lstStyle/>
        <a:p>
          <a:pPr rtl="1"/>
          <a:endParaRPr lang="ar-EG"/>
        </a:p>
      </dgm:t>
    </dgm:pt>
    <dgm:pt modelId="{7DA01520-430D-41CA-8CAF-87D3327AFA99}" type="sibTrans" cxnId="{9CD2714C-CB9C-471A-BCD8-55B070106FD1}">
      <dgm:prSet/>
      <dgm:spPr/>
      <dgm:t>
        <a:bodyPr/>
        <a:lstStyle/>
        <a:p>
          <a:pPr rtl="1"/>
          <a:endParaRPr lang="ar-EG"/>
        </a:p>
      </dgm:t>
    </dgm:pt>
    <dgm:pt modelId="{E5A85767-D8CB-4917-9CD9-2ECB9E1FD7A6}">
      <dgm:prSet phldrT="[Text]"/>
      <dgm:spPr/>
      <dgm:t>
        <a:bodyPr/>
        <a:lstStyle/>
        <a:p>
          <a:pPr rtl="1"/>
          <a:r>
            <a:rPr lang="ar-EG" dirty="0" smtClean="0"/>
            <a:t>الطلاقة</a:t>
          </a:r>
          <a:endParaRPr lang="ar-EG" dirty="0"/>
        </a:p>
      </dgm:t>
    </dgm:pt>
    <dgm:pt modelId="{F1262D31-692E-4D23-A610-4307E0231B26}" type="parTrans" cxnId="{43A094F5-99BE-4C65-AFC6-3E971CE1E4EB}">
      <dgm:prSet/>
      <dgm:spPr/>
      <dgm:t>
        <a:bodyPr/>
        <a:lstStyle/>
        <a:p>
          <a:pPr rtl="1"/>
          <a:endParaRPr lang="ar-EG"/>
        </a:p>
      </dgm:t>
    </dgm:pt>
    <dgm:pt modelId="{B62496F1-BB20-440A-A609-06DD09F56D4A}" type="sibTrans" cxnId="{43A094F5-99BE-4C65-AFC6-3E971CE1E4EB}">
      <dgm:prSet/>
      <dgm:spPr/>
      <dgm:t>
        <a:bodyPr/>
        <a:lstStyle/>
        <a:p>
          <a:pPr rtl="1"/>
          <a:endParaRPr lang="ar-EG"/>
        </a:p>
      </dgm:t>
    </dgm:pt>
    <dgm:pt modelId="{601C8C4B-B6EA-45E5-BB4A-37B22A819FD6}">
      <dgm:prSet phldrT="[Text]"/>
      <dgm:spPr/>
      <dgm:t>
        <a:bodyPr/>
        <a:lstStyle/>
        <a:p>
          <a:pPr rtl="1"/>
          <a:r>
            <a:rPr lang="ar-EG" dirty="0" smtClean="0"/>
            <a:t>السمع</a:t>
          </a:r>
          <a:endParaRPr lang="ar-EG" dirty="0"/>
        </a:p>
      </dgm:t>
    </dgm:pt>
    <dgm:pt modelId="{1F00D842-A983-4F5D-A84F-94176414D634}" type="parTrans" cxnId="{FFEB901B-008D-458E-8E08-385871AEFD84}">
      <dgm:prSet/>
      <dgm:spPr/>
      <dgm:t>
        <a:bodyPr/>
        <a:lstStyle/>
        <a:p>
          <a:pPr rtl="1"/>
          <a:endParaRPr lang="ar-EG"/>
        </a:p>
      </dgm:t>
    </dgm:pt>
    <dgm:pt modelId="{B757C74F-B99A-49F0-BB2B-E221C11C17B2}" type="sibTrans" cxnId="{FFEB901B-008D-458E-8E08-385871AEFD84}">
      <dgm:prSet/>
      <dgm:spPr/>
      <dgm:t>
        <a:bodyPr/>
        <a:lstStyle/>
        <a:p>
          <a:pPr rtl="1"/>
          <a:endParaRPr lang="ar-EG"/>
        </a:p>
      </dgm:t>
    </dgm:pt>
    <dgm:pt modelId="{47571EA8-0C3E-4F71-99D8-0BA67D867031}" type="pres">
      <dgm:prSet presAssocID="{539192D4-6C10-4C1F-96E7-649CDADEED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B05DDA12-5FED-43D4-AF3D-E664646CCA5A}" type="pres">
      <dgm:prSet presAssocID="{539192D4-6C10-4C1F-96E7-649CDADEEDF6}" presName="cycle" presStyleCnt="0"/>
      <dgm:spPr/>
    </dgm:pt>
    <dgm:pt modelId="{46101DAE-A6AB-4CB1-A81E-B407B04D5653}" type="pres">
      <dgm:prSet presAssocID="{601A482E-37A9-4560-8C75-2AC20FFC70A3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2B45E8B-2243-4F7A-A34A-C736F8D4D63C}" type="pres">
      <dgm:prSet presAssocID="{1B3EF64A-37DC-4353-888F-42E0CD54EE42}" presName="sibTransFirstNode" presStyleLbl="bgShp" presStyleIdx="0" presStyleCnt="1"/>
      <dgm:spPr/>
      <dgm:t>
        <a:bodyPr/>
        <a:lstStyle/>
        <a:p>
          <a:pPr rtl="1"/>
          <a:endParaRPr lang="ar-EG"/>
        </a:p>
      </dgm:t>
    </dgm:pt>
    <dgm:pt modelId="{21C7A3B6-0C25-4A12-B1C3-FAB2084FE49F}" type="pres">
      <dgm:prSet presAssocID="{541DEF30-B6C0-4C10-80CA-951632C2699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4AA0419-6F52-4E1E-8804-A21F94B46726}" type="pres">
      <dgm:prSet presAssocID="{1C5F7853-2DBE-498D-AFE7-B7CC11796B1F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28939E6-619A-4CC3-9EB8-91B640F69A59}" type="pres">
      <dgm:prSet presAssocID="{E5A85767-D8CB-4917-9CD9-2ECB9E1FD7A6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9528004-9F0D-4CB6-A5F1-0F873963CBF9}" type="pres">
      <dgm:prSet presAssocID="{601C8C4B-B6EA-45E5-BB4A-37B22A819FD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3A094F5-99BE-4C65-AFC6-3E971CE1E4EB}" srcId="{539192D4-6C10-4C1F-96E7-649CDADEEDF6}" destId="{E5A85767-D8CB-4917-9CD9-2ECB9E1FD7A6}" srcOrd="3" destOrd="0" parTransId="{F1262D31-692E-4D23-A610-4307E0231B26}" sibTransId="{B62496F1-BB20-440A-A609-06DD09F56D4A}"/>
    <dgm:cxn modelId="{8A3A4846-15F8-4FE1-858A-AEF05AB186D3}" srcId="{539192D4-6C10-4C1F-96E7-649CDADEEDF6}" destId="{541DEF30-B6C0-4C10-80CA-951632C26994}" srcOrd="1" destOrd="0" parTransId="{156B05F5-F886-4038-BD0A-4D790CF7D505}" sibTransId="{A5E48A0D-7571-48D4-A635-01D257C70337}"/>
    <dgm:cxn modelId="{D114B7B9-A5BB-4606-B672-7A976E38BCC7}" type="presOf" srcId="{541DEF30-B6C0-4C10-80CA-951632C26994}" destId="{21C7A3B6-0C25-4A12-B1C3-FAB2084FE49F}" srcOrd="0" destOrd="0" presId="urn:microsoft.com/office/officeart/2005/8/layout/cycle3"/>
    <dgm:cxn modelId="{45E6F241-BD19-43D1-8BFB-D42D717587DD}" type="presOf" srcId="{1B3EF64A-37DC-4353-888F-42E0CD54EE42}" destId="{42B45E8B-2243-4F7A-A34A-C736F8D4D63C}" srcOrd="0" destOrd="0" presId="urn:microsoft.com/office/officeart/2005/8/layout/cycle3"/>
    <dgm:cxn modelId="{E76B91AA-6898-47B5-B6FB-31B3DD19BB5C}" type="presOf" srcId="{601C8C4B-B6EA-45E5-BB4A-37B22A819FD6}" destId="{A9528004-9F0D-4CB6-A5F1-0F873963CBF9}" srcOrd="0" destOrd="0" presId="urn:microsoft.com/office/officeart/2005/8/layout/cycle3"/>
    <dgm:cxn modelId="{57A68CD9-A839-480D-8409-9EB443F2CE75}" type="presOf" srcId="{1C5F7853-2DBE-498D-AFE7-B7CC11796B1F}" destId="{24AA0419-6F52-4E1E-8804-A21F94B46726}" srcOrd="0" destOrd="0" presId="urn:microsoft.com/office/officeart/2005/8/layout/cycle3"/>
    <dgm:cxn modelId="{16ABB9C7-A623-40C3-873E-1F40FF215CFD}" type="presOf" srcId="{601A482E-37A9-4560-8C75-2AC20FFC70A3}" destId="{46101DAE-A6AB-4CB1-A81E-B407B04D5653}" srcOrd="0" destOrd="0" presId="urn:microsoft.com/office/officeart/2005/8/layout/cycle3"/>
    <dgm:cxn modelId="{FFEB901B-008D-458E-8E08-385871AEFD84}" srcId="{539192D4-6C10-4C1F-96E7-649CDADEEDF6}" destId="{601C8C4B-B6EA-45E5-BB4A-37B22A819FD6}" srcOrd="4" destOrd="0" parTransId="{1F00D842-A983-4F5D-A84F-94176414D634}" sibTransId="{B757C74F-B99A-49F0-BB2B-E221C11C17B2}"/>
    <dgm:cxn modelId="{9CD2714C-CB9C-471A-BCD8-55B070106FD1}" srcId="{539192D4-6C10-4C1F-96E7-649CDADEEDF6}" destId="{1C5F7853-2DBE-498D-AFE7-B7CC11796B1F}" srcOrd="2" destOrd="0" parTransId="{7659F05C-0641-46A8-9DF6-0DDBC7FA314F}" sibTransId="{7DA01520-430D-41CA-8CAF-87D3327AFA99}"/>
    <dgm:cxn modelId="{63D1A074-5F37-4A98-BE42-884D7FED83FF}" type="presOf" srcId="{539192D4-6C10-4C1F-96E7-649CDADEEDF6}" destId="{47571EA8-0C3E-4F71-99D8-0BA67D867031}" srcOrd="0" destOrd="0" presId="urn:microsoft.com/office/officeart/2005/8/layout/cycle3"/>
    <dgm:cxn modelId="{40A48901-3B64-40C2-8FD8-8F816F3D6EEB}" srcId="{539192D4-6C10-4C1F-96E7-649CDADEEDF6}" destId="{601A482E-37A9-4560-8C75-2AC20FFC70A3}" srcOrd="0" destOrd="0" parTransId="{B738C3F5-5798-4937-929A-6D181D3D74C2}" sibTransId="{1B3EF64A-37DC-4353-888F-42E0CD54EE42}"/>
    <dgm:cxn modelId="{8D7CBF50-5AD0-446B-A794-3F0B18079760}" type="presOf" srcId="{E5A85767-D8CB-4917-9CD9-2ECB9E1FD7A6}" destId="{128939E6-619A-4CC3-9EB8-91B640F69A59}" srcOrd="0" destOrd="0" presId="urn:microsoft.com/office/officeart/2005/8/layout/cycle3"/>
    <dgm:cxn modelId="{462DA66B-30C6-4493-934E-E9A633F2363A}" type="presParOf" srcId="{47571EA8-0C3E-4F71-99D8-0BA67D867031}" destId="{B05DDA12-5FED-43D4-AF3D-E664646CCA5A}" srcOrd="0" destOrd="0" presId="urn:microsoft.com/office/officeart/2005/8/layout/cycle3"/>
    <dgm:cxn modelId="{B4E9EFA8-13A3-4844-AA73-09DB8D0C0003}" type="presParOf" srcId="{B05DDA12-5FED-43D4-AF3D-E664646CCA5A}" destId="{46101DAE-A6AB-4CB1-A81E-B407B04D5653}" srcOrd="0" destOrd="0" presId="urn:microsoft.com/office/officeart/2005/8/layout/cycle3"/>
    <dgm:cxn modelId="{94425E45-4A04-4455-A004-6D63F6FEF504}" type="presParOf" srcId="{B05DDA12-5FED-43D4-AF3D-E664646CCA5A}" destId="{42B45E8B-2243-4F7A-A34A-C736F8D4D63C}" srcOrd="1" destOrd="0" presId="urn:microsoft.com/office/officeart/2005/8/layout/cycle3"/>
    <dgm:cxn modelId="{04725186-8945-4BE0-BE55-FB8C1F0A7CCA}" type="presParOf" srcId="{B05DDA12-5FED-43D4-AF3D-E664646CCA5A}" destId="{21C7A3B6-0C25-4A12-B1C3-FAB2084FE49F}" srcOrd="2" destOrd="0" presId="urn:microsoft.com/office/officeart/2005/8/layout/cycle3"/>
    <dgm:cxn modelId="{17C60218-94D6-4068-B263-B3CF3C99DFD7}" type="presParOf" srcId="{B05DDA12-5FED-43D4-AF3D-E664646CCA5A}" destId="{24AA0419-6F52-4E1E-8804-A21F94B46726}" srcOrd="3" destOrd="0" presId="urn:microsoft.com/office/officeart/2005/8/layout/cycle3"/>
    <dgm:cxn modelId="{3A786EBD-AB76-4C89-8761-C192D133D0D0}" type="presParOf" srcId="{B05DDA12-5FED-43D4-AF3D-E664646CCA5A}" destId="{128939E6-619A-4CC3-9EB8-91B640F69A59}" srcOrd="4" destOrd="0" presId="urn:microsoft.com/office/officeart/2005/8/layout/cycle3"/>
    <dgm:cxn modelId="{3529887E-4191-4CF7-B19B-6A6A7AD2B4A0}" type="presParOf" srcId="{B05DDA12-5FED-43D4-AF3D-E664646CCA5A}" destId="{A9528004-9F0D-4CB6-A5F1-0F873963CBF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45E8B-2243-4F7A-A34A-C736F8D4D63C}">
      <dsp:nvSpPr>
        <dsp:cNvPr id="0" name=""/>
        <dsp:cNvSpPr/>
      </dsp:nvSpPr>
      <dsp:spPr>
        <a:xfrm>
          <a:off x="1846077" y="-26643"/>
          <a:ext cx="4537445" cy="4537445"/>
        </a:xfrm>
        <a:prstGeom prst="circularArrow">
          <a:avLst>
            <a:gd name="adj1" fmla="val 5544"/>
            <a:gd name="adj2" fmla="val 330680"/>
            <a:gd name="adj3" fmla="val 13766065"/>
            <a:gd name="adj4" fmla="val 1739196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01DAE-A6AB-4CB1-A81E-B407B04D5653}">
      <dsp:nvSpPr>
        <dsp:cNvPr id="0" name=""/>
        <dsp:cNvSpPr/>
      </dsp:nvSpPr>
      <dsp:spPr>
        <a:xfrm>
          <a:off x="3047925" y="2388"/>
          <a:ext cx="2133748" cy="1066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/>
            <a:t>الصوت</a:t>
          </a:r>
          <a:endParaRPr lang="ar-EG" sz="4400" kern="1200" dirty="0"/>
        </a:p>
      </dsp:txBody>
      <dsp:txXfrm>
        <a:off x="3100005" y="54468"/>
        <a:ext cx="2029588" cy="962714"/>
      </dsp:txXfrm>
    </dsp:sp>
    <dsp:sp modelId="{21C7A3B6-0C25-4A12-B1C3-FAB2084FE49F}">
      <dsp:nvSpPr>
        <dsp:cNvPr id="0" name=""/>
        <dsp:cNvSpPr/>
      </dsp:nvSpPr>
      <dsp:spPr>
        <a:xfrm>
          <a:off x="4888167" y="1339402"/>
          <a:ext cx="2133748" cy="1066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/>
            <a:t>النطق</a:t>
          </a:r>
          <a:endParaRPr lang="ar-EG" sz="4400" kern="1200" dirty="0"/>
        </a:p>
      </dsp:txBody>
      <dsp:txXfrm>
        <a:off x="4940247" y="1391482"/>
        <a:ext cx="2029588" cy="962714"/>
      </dsp:txXfrm>
    </dsp:sp>
    <dsp:sp modelId="{24AA0419-6F52-4E1E-8804-A21F94B46726}">
      <dsp:nvSpPr>
        <dsp:cNvPr id="0" name=""/>
        <dsp:cNvSpPr/>
      </dsp:nvSpPr>
      <dsp:spPr>
        <a:xfrm>
          <a:off x="4185257" y="3502736"/>
          <a:ext cx="2133748" cy="1066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/>
            <a:t>اللغة</a:t>
          </a:r>
          <a:endParaRPr lang="ar-EG" sz="4400" kern="1200" dirty="0"/>
        </a:p>
      </dsp:txBody>
      <dsp:txXfrm>
        <a:off x="4237337" y="3554816"/>
        <a:ext cx="2029588" cy="962714"/>
      </dsp:txXfrm>
    </dsp:sp>
    <dsp:sp modelId="{128939E6-619A-4CC3-9EB8-91B640F69A59}">
      <dsp:nvSpPr>
        <dsp:cNvPr id="0" name=""/>
        <dsp:cNvSpPr/>
      </dsp:nvSpPr>
      <dsp:spPr>
        <a:xfrm>
          <a:off x="1910593" y="3502736"/>
          <a:ext cx="2133748" cy="1066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/>
            <a:t>الطلاقة</a:t>
          </a:r>
          <a:endParaRPr lang="ar-EG" sz="4400" kern="1200" dirty="0"/>
        </a:p>
      </dsp:txBody>
      <dsp:txXfrm>
        <a:off x="1962673" y="3554816"/>
        <a:ext cx="2029588" cy="962714"/>
      </dsp:txXfrm>
    </dsp:sp>
    <dsp:sp modelId="{A9528004-9F0D-4CB6-A5F1-0F873963CBF9}">
      <dsp:nvSpPr>
        <dsp:cNvPr id="0" name=""/>
        <dsp:cNvSpPr/>
      </dsp:nvSpPr>
      <dsp:spPr>
        <a:xfrm>
          <a:off x="1207683" y="1339402"/>
          <a:ext cx="2133748" cy="1066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400" kern="1200" dirty="0" smtClean="0"/>
            <a:t>السمع</a:t>
          </a:r>
          <a:endParaRPr lang="ar-EG" sz="4400" kern="1200" dirty="0"/>
        </a:p>
      </dsp:txBody>
      <dsp:txXfrm>
        <a:off x="1259763" y="1391482"/>
        <a:ext cx="2029588" cy="962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EG" sz="3600" dirty="0" smtClean="0"/>
              <a:t>الفرقة الرابعه تعليم اساسى علوم</a:t>
            </a:r>
            <a:br>
              <a:rPr lang="ar-EG" sz="3600" dirty="0" smtClean="0"/>
            </a:br>
            <a:r>
              <a:rPr lang="ar-EG" sz="3600" dirty="0" smtClean="0"/>
              <a:t>مادة سيكولوجية ذوى احتياجات خاصة</a:t>
            </a:r>
            <a:endParaRPr lang="ar-E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الخامسة من توقف الدراسة</a:t>
            </a:r>
          </a:p>
          <a:p>
            <a:r>
              <a:rPr lang="ar-EG" dirty="0" smtClean="0"/>
              <a:t>عنوان المحاضرة اضطربات التواصل</a:t>
            </a:r>
          </a:p>
          <a:p>
            <a:r>
              <a:rPr lang="ar-EG" dirty="0" smtClean="0"/>
              <a:t>دكتورة رحاب 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32926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>
                <a:solidFill>
                  <a:schemeClr val="tx1"/>
                </a:solidFill>
              </a:rPr>
              <a:t>ج- اضطرابات اللغة</a:t>
            </a:r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EG" dirty="0" smtClean="0"/>
              <a:t>1- صعوبة الكتابة </a:t>
            </a:r>
          </a:p>
          <a:p>
            <a:r>
              <a:rPr lang="ar-EG" dirty="0" smtClean="0"/>
              <a:t>2- صعوبة القراءة</a:t>
            </a:r>
          </a:p>
          <a:p>
            <a:r>
              <a:rPr lang="ar-EG" dirty="0" smtClean="0"/>
              <a:t>3- صعوبة فهم الكلمات والجمل</a:t>
            </a:r>
          </a:p>
          <a:p>
            <a:r>
              <a:rPr lang="ar-EG" dirty="0" smtClean="0"/>
              <a:t>4- صعوبة تركتب الجمل </a:t>
            </a:r>
          </a:p>
          <a:p>
            <a:r>
              <a:rPr lang="ar-EG" dirty="0" smtClean="0"/>
              <a:t>5- صعوبة فى التعبير والتذكر</a:t>
            </a:r>
          </a:p>
          <a:p>
            <a:r>
              <a:rPr lang="ar-EG" dirty="0" smtClean="0"/>
              <a:t>6- تأخر ظهور اللغه</a:t>
            </a:r>
          </a:p>
          <a:p>
            <a:r>
              <a:rPr lang="ar-EG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ar-E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مهم جدا  ممكن اجيبه فى صورة سؤال اختار من متعدد</a:t>
            </a:r>
          </a:p>
          <a:p>
            <a:r>
              <a:rPr lang="ar-E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يعنى مثال : ممكن اسئلك اقولك صعوبة القراءة والكتابة وتأخر اللغة من مظاهر</a:t>
            </a:r>
          </a:p>
          <a:p>
            <a:r>
              <a:rPr lang="ar-E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أ- اضطراب نطق – ب- اضطراب كلام ج- </a:t>
            </a:r>
            <a:r>
              <a:rPr lang="ar-EG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اضطراب اللغة </a:t>
            </a:r>
          </a:p>
          <a:p>
            <a:pPr marL="64008" indent="0">
              <a:buNone/>
            </a:pPr>
            <a:r>
              <a:rPr lang="ar-EG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وهكذا</a:t>
            </a:r>
          </a:p>
          <a:p>
            <a:pPr marL="64008" indent="0">
              <a:buNone/>
            </a:pPr>
            <a:endParaRPr lang="ar-E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EG" u="sng" dirty="0" smtClean="0"/>
              <a:t>.................................................تابع المحاضرة القادمة </a:t>
            </a:r>
            <a:endParaRPr lang="ar-EG" u="sng" dirty="0"/>
          </a:p>
        </p:txBody>
      </p:sp>
    </p:spTree>
    <p:extLst>
      <p:ext uri="{BB962C8B-B14F-4D97-AF65-F5344CB8AC3E}">
        <p14:creationId xmlns:p14="http://schemas.microsoft.com/office/powerpoint/2010/main" val="104954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اضطرابات التواصل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2808"/>
            <a:ext cx="8991600" cy="4572000"/>
          </a:xfrm>
        </p:spPr>
        <p:txBody>
          <a:bodyPr>
            <a:normAutofit/>
          </a:bodyPr>
          <a:lstStyle/>
          <a:p>
            <a:r>
              <a:rPr lang="ar-EG" sz="2800" dirty="0" smtClean="0"/>
              <a:t>يقضى الافراد معظم وقتهم فى التواصل مع بعضهم البعض</a:t>
            </a:r>
          </a:p>
          <a:p>
            <a:r>
              <a:rPr lang="ar-EG" sz="2800" dirty="0" smtClean="0"/>
              <a:t>التواصل غرضه تبادل المعلومات والافكار والمشاعر</a:t>
            </a:r>
          </a:p>
          <a:p>
            <a:r>
              <a:rPr lang="ar-EG" sz="2800" dirty="0" smtClean="0"/>
              <a:t>تتم عملية بصورة آليه دون تفكير ولو لحظة</a:t>
            </a:r>
          </a:p>
          <a:p>
            <a:r>
              <a:rPr lang="ar-EG" sz="2800" dirty="0" smtClean="0"/>
              <a:t>لايمكن للأنسان العيش بدون التواصل مع الآخرين</a:t>
            </a:r>
          </a:p>
          <a:p>
            <a:endParaRPr lang="ar-EG" sz="2800" dirty="0" smtClean="0"/>
          </a:p>
          <a:p>
            <a:endParaRPr lang="ar-EG" sz="2800" dirty="0"/>
          </a:p>
          <a:p>
            <a:endParaRPr lang="ar-EG" sz="2800" dirty="0" smtClean="0"/>
          </a:p>
          <a:p>
            <a:r>
              <a:rPr lang="ar-EG" sz="2800" dirty="0" smtClean="0">
                <a:solidFill>
                  <a:srgbClr val="C00000"/>
                </a:solidFill>
              </a:rPr>
              <a:t>«ممكن  النقاط دى تيجي فى صورة أسئلة صح وخطأ نخلى بالنا»</a:t>
            </a:r>
            <a:endParaRPr lang="ar-EG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 تعريف اضطرابات التواصل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dirty="0" smtClean="0"/>
              <a:t>هو الاضطراب الذى يلفت المستمع  إليه ويعيق فهم المستمع للرسالة التى يقولها المتكلم ويؤدى إلى عدم تمكن المتكلم من إيصال رسالته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6450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أشكال التواصل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التواصل الشفوى:</a:t>
            </a:r>
          </a:p>
          <a:p>
            <a:pPr marL="64008" indent="0">
              <a:buNone/>
            </a:pPr>
            <a:r>
              <a:rPr lang="ar-EG" dirty="0" smtClean="0"/>
              <a:t> وهو الأكثر شيوعا بين الناس ويتطلب حدوثه وجود متكلم ومستمع ورسالة ولابد أن تكونحاسة السمع سليمة وإما استخدام لغة الإشارة لفاقدى حاسة السمع</a:t>
            </a:r>
          </a:p>
          <a:p>
            <a:r>
              <a:rPr lang="ar-EG" dirty="0" smtClean="0"/>
              <a:t>2- التواصل الكتابى :</a:t>
            </a:r>
          </a:p>
          <a:p>
            <a:r>
              <a:rPr lang="ar-EG" dirty="0" smtClean="0"/>
              <a:t>وهى استخدام رموز للكتابة ولابد أن تكون حاسة البصر سليمة أو استخدام طريقة بريل بديل للمعاقين بصرياً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683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مكونات التواصل الطبيعى «</a:t>
            </a:r>
            <a:r>
              <a:rPr lang="ar-EG" sz="2800" dirty="0" smtClean="0"/>
              <a:t>مهم جدا»</a:t>
            </a:r>
            <a:endParaRPr lang="ar-E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967453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6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296400" cy="6858000"/>
          </a:xfrm>
        </p:spPr>
        <p:txBody>
          <a:bodyPr>
            <a:normAutofit fontScale="85000" lnSpcReduction="10000"/>
          </a:bodyPr>
          <a:lstStyle/>
          <a:p>
            <a:r>
              <a:rPr lang="ar-EG" dirty="0" smtClean="0"/>
              <a:t>1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الصوت </a:t>
            </a:r>
            <a:r>
              <a:rPr lang="ar-EG" dirty="0" smtClean="0"/>
              <a:t>: وهو عبارة عن اهتزاز الأوتار فى الحنجرة بفعل تيار الهواء الذى يخرج أثناء الزفير</a:t>
            </a:r>
          </a:p>
          <a:p>
            <a:endParaRPr lang="ar-EG" dirty="0" smtClean="0"/>
          </a:p>
          <a:p>
            <a:r>
              <a:rPr lang="ar-EG" dirty="0" smtClean="0"/>
              <a:t>2-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النطق </a:t>
            </a:r>
            <a:r>
              <a:rPr lang="ar-EG" dirty="0" smtClean="0"/>
              <a:t>: ويظهر من خلال الصوت الذى يخرج من الحنجرة ويترجم من خلال أعضاء الكلام وهى الشفتين واللسان والأنف</a:t>
            </a:r>
          </a:p>
          <a:p>
            <a:endParaRPr lang="ar-EG" dirty="0" smtClean="0"/>
          </a:p>
          <a:p>
            <a:r>
              <a:rPr lang="ar-EG" dirty="0" smtClean="0"/>
              <a:t>3-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اللغة </a:t>
            </a:r>
            <a:r>
              <a:rPr lang="ar-EG" dirty="0" smtClean="0"/>
              <a:t>:وهى عبارة عن استخدام رموز وقواعد محددة وهى أما أن تكون كتابية أو إشارات</a:t>
            </a:r>
          </a:p>
          <a:p>
            <a:endParaRPr lang="ar-EG" dirty="0" smtClean="0"/>
          </a:p>
          <a:p>
            <a:r>
              <a:rPr lang="ar-EG" dirty="0" smtClean="0"/>
              <a:t>4-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الطلاقة </a:t>
            </a:r>
            <a:r>
              <a:rPr lang="ar-EG" dirty="0" smtClean="0"/>
              <a:t>: وهى قدرة الانسان على التحدث بشكل متواصل وسلسل دون جهد وأى اضطراب فى الطلاقة ينتج عنه التأتأه أو سرعه الكلام</a:t>
            </a:r>
          </a:p>
          <a:p>
            <a:endParaRPr lang="ar-EG" dirty="0" smtClean="0"/>
          </a:p>
          <a:p>
            <a:r>
              <a:rPr lang="ar-EG" dirty="0" smtClean="0"/>
              <a:t>5-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السمع </a:t>
            </a:r>
            <a:r>
              <a:rPr lang="ar-EG" dirty="0" smtClean="0"/>
              <a:t>: وهو  الجهاز المسئول عن استقبال اللغة  ويتكون الجهاز السمعى من الأذن الخاجية والوسطى والداخلية والعصب السمعى والمنطقة السمعية فى المخ والتى تترجم الصوت                                                            «</a:t>
            </a:r>
            <a:r>
              <a:rPr lang="ar-EG" dirty="0" smtClean="0">
                <a:solidFill>
                  <a:srgbClr val="C00000"/>
                </a:solidFill>
              </a:rPr>
              <a:t>مهم جدا ممكن تيجى فى صورة أسئلة اختار من متعدد»</a:t>
            </a:r>
          </a:p>
        </p:txBody>
      </p:sp>
    </p:spTree>
    <p:extLst>
      <p:ext uri="{BB962C8B-B14F-4D97-AF65-F5344CB8AC3E}">
        <p14:creationId xmlns:p14="http://schemas.microsoft.com/office/powerpoint/2010/main" val="36582137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اضطرابات النطق والكلام واللغة «مهم جدا»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72000"/>
          </a:xfrm>
        </p:spPr>
        <p:txBody>
          <a:bodyPr/>
          <a:lstStyle/>
          <a:p>
            <a:endParaRPr lang="ar-EG" dirty="0" smtClean="0"/>
          </a:p>
          <a:p>
            <a:r>
              <a:rPr lang="ar-EG" dirty="0" smtClean="0"/>
              <a:t>أ- اضطرابات النطق :</a:t>
            </a:r>
          </a:p>
          <a:p>
            <a:r>
              <a:rPr lang="ar-EG" dirty="0" smtClean="0"/>
              <a:t>1- الحذف 2- الاضافة 3  - الابدال    4- التشويه</a:t>
            </a:r>
          </a:p>
          <a:p>
            <a:endParaRPr lang="ar-EG" dirty="0" smtClean="0"/>
          </a:p>
          <a:p>
            <a:r>
              <a:rPr lang="ar-EG" dirty="0" smtClean="0"/>
              <a:t>ب- اضطرابات الكلام</a:t>
            </a:r>
          </a:p>
          <a:p>
            <a:r>
              <a:rPr lang="ar-EG" dirty="0" smtClean="0"/>
              <a:t>1- التأتأه      2- سرعه الكلام</a:t>
            </a:r>
          </a:p>
          <a:p>
            <a:endParaRPr lang="ar-EG" dirty="0" smtClean="0"/>
          </a:p>
          <a:p>
            <a:r>
              <a:rPr lang="ar-EG" dirty="0" smtClean="0"/>
              <a:t>ج- اضطرابات اللغه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367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9342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ar-EG" dirty="0" smtClean="0"/>
          </a:p>
          <a:p>
            <a:pPr algn="ctr"/>
            <a:r>
              <a:rPr lang="ar-EG" dirty="0" smtClean="0"/>
              <a:t>أ- </a:t>
            </a:r>
            <a:r>
              <a:rPr lang="ar-EG" dirty="0"/>
              <a:t>اضطرابات النطق </a:t>
            </a:r>
            <a:r>
              <a:rPr lang="ar-EG" dirty="0" smtClean="0"/>
              <a:t>:</a:t>
            </a:r>
          </a:p>
          <a:p>
            <a:pPr algn="ctr"/>
            <a:endParaRPr lang="ar-EG" dirty="0" smtClean="0"/>
          </a:p>
          <a:p>
            <a:r>
              <a:rPr lang="ar-EG" dirty="0"/>
              <a:t>1</a:t>
            </a:r>
            <a:r>
              <a:rPr lang="ar-EG" dirty="0" smtClean="0"/>
              <a:t>- </a:t>
            </a:r>
            <a:r>
              <a:rPr lang="ar-E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الحذف</a:t>
            </a:r>
            <a:r>
              <a:rPr lang="ar-EG" dirty="0"/>
              <a:t> </a:t>
            </a:r>
            <a:r>
              <a:rPr lang="ar-EG" dirty="0" smtClean="0"/>
              <a:t>:</a:t>
            </a:r>
            <a:r>
              <a:rPr lang="ar-EG" dirty="0"/>
              <a:t>أن يحذف الفرد حرقاً من الكلمة </a:t>
            </a:r>
          </a:p>
          <a:p>
            <a:r>
              <a:rPr lang="ar-EG" dirty="0" smtClean="0"/>
              <a:t>مثال : أن يقول الفرد كب بدلا من كلب  أو ثعب بدلا من ثعلب </a:t>
            </a:r>
          </a:p>
          <a:p>
            <a:endParaRPr lang="ar-EG" dirty="0" smtClean="0"/>
          </a:p>
          <a:p>
            <a:r>
              <a:rPr lang="ar-EG" dirty="0" smtClean="0"/>
              <a:t>2-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الاضافة </a:t>
            </a:r>
            <a:r>
              <a:rPr lang="ar-EG" dirty="0" smtClean="0"/>
              <a:t>:</a:t>
            </a:r>
            <a:r>
              <a:rPr lang="ar-EG" dirty="0"/>
              <a:t>إضافة حرف أو أكثر على الكلمة </a:t>
            </a:r>
            <a:endParaRPr lang="ar-EG" dirty="0" smtClean="0"/>
          </a:p>
          <a:p>
            <a:r>
              <a:rPr lang="ar-EG" dirty="0" smtClean="0"/>
              <a:t>مثال لعبات بدلا من لعبة</a:t>
            </a:r>
          </a:p>
          <a:p>
            <a:endParaRPr lang="ar-EG" dirty="0" smtClean="0"/>
          </a:p>
          <a:p>
            <a:r>
              <a:rPr lang="ar-EG" dirty="0" smtClean="0"/>
              <a:t>3-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الابدال </a:t>
            </a:r>
            <a:r>
              <a:rPr lang="ar-EG" dirty="0" smtClean="0"/>
              <a:t>:أن يستبدل الفرد حرف مكان حرف</a:t>
            </a:r>
          </a:p>
          <a:p>
            <a:r>
              <a:rPr lang="ar-EG" dirty="0" smtClean="0"/>
              <a:t> مثال :أن يقول حشن بدلا من شحن</a:t>
            </a:r>
          </a:p>
          <a:p>
            <a:endParaRPr lang="ar-EG" dirty="0" smtClean="0"/>
          </a:p>
          <a:p>
            <a:r>
              <a:rPr lang="ar-EG" dirty="0" smtClean="0"/>
              <a:t>4-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التشويه: </a:t>
            </a:r>
            <a:r>
              <a:rPr lang="ar-EG" dirty="0" smtClean="0"/>
              <a:t>أى نطق الكلمة بطريقة مشوهه </a:t>
            </a:r>
          </a:p>
          <a:p>
            <a:r>
              <a:rPr lang="ar-EG" dirty="0" smtClean="0"/>
              <a:t>مثل  لندة بدلا من لمبة أو سغوق بدلا من شروق أو منطلول بدلا من بنطلون </a:t>
            </a:r>
          </a:p>
          <a:p>
            <a:r>
              <a:rPr lang="ar-EG" dirty="0" smtClean="0">
                <a:solidFill>
                  <a:schemeClr val="accent2">
                    <a:lumMod val="75000"/>
                  </a:schemeClr>
                </a:solidFill>
              </a:rPr>
              <a:t> نخلى بالنا ممكن يجي فى صورة اسئلة اختار من متعدد ونخلى بالنا من الأمثلة مش حأكد عليكم</a:t>
            </a:r>
          </a:p>
          <a:p>
            <a:endParaRPr lang="ar-EG" dirty="0" smtClean="0"/>
          </a:p>
          <a:p>
            <a:endParaRPr lang="ar-EG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806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02408"/>
          </a:xfrm>
        </p:spPr>
        <p:txBody>
          <a:bodyPr>
            <a:normAutofit lnSpcReduction="10000"/>
          </a:bodyPr>
          <a:lstStyle/>
          <a:p>
            <a:pPr algn="ctr"/>
            <a:endParaRPr lang="ar-EG" dirty="0" smtClean="0"/>
          </a:p>
          <a:p>
            <a:pPr algn="ctr"/>
            <a:r>
              <a:rPr lang="ar-EG" dirty="0" smtClean="0"/>
              <a:t>ب- اضطرابات الكلام</a:t>
            </a:r>
          </a:p>
          <a:p>
            <a:endParaRPr lang="ar-EG" dirty="0" smtClean="0"/>
          </a:p>
          <a:p>
            <a:r>
              <a:rPr lang="ar-EG" dirty="0"/>
              <a:t> </a:t>
            </a:r>
            <a:r>
              <a:rPr lang="ar-EG" dirty="0" smtClean="0"/>
              <a:t>1- التأتأة :</a:t>
            </a:r>
          </a:p>
          <a:p>
            <a:pPr marL="64008" indent="0">
              <a:buNone/>
            </a:pPr>
            <a:r>
              <a:rPr lang="ar-EG" dirty="0" smtClean="0"/>
              <a:t>هى تكرار الحرف الأول من الكلمة عددا من المرات </a:t>
            </a:r>
          </a:p>
          <a:p>
            <a:pPr marL="64008" indent="0">
              <a:buNone/>
            </a:pPr>
            <a:r>
              <a:rPr lang="ar-EG" dirty="0" smtClean="0"/>
              <a:t>مثل سسسسسلام عليكم</a:t>
            </a:r>
          </a:p>
          <a:p>
            <a:r>
              <a:rPr lang="ar-EG" dirty="0" smtClean="0"/>
              <a:t>2- السرعه فى الكلام </a:t>
            </a:r>
          </a:p>
          <a:p>
            <a:pPr marL="64008" indent="0">
              <a:buNone/>
            </a:pPr>
            <a:r>
              <a:rPr lang="ar-EG" dirty="0" smtClean="0"/>
              <a:t>أى الكلام بطريقة متواصله وبسرعه شديدة لايستطيع المستمه فهما </a:t>
            </a:r>
          </a:p>
          <a:p>
            <a:pPr marL="64008" indent="0">
              <a:buNone/>
            </a:pPr>
            <a:r>
              <a:rPr lang="ar-EG" dirty="0" smtClean="0"/>
              <a:t>«يعنى بالبلدى مبيفصلش»</a:t>
            </a:r>
          </a:p>
          <a:p>
            <a:pPr marL="64008" indent="0">
              <a:buNone/>
            </a:pPr>
            <a:r>
              <a:rPr lang="ar-EG" dirty="0">
                <a:solidFill>
                  <a:schemeClr val="accent2">
                    <a:lumMod val="75000"/>
                  </a:schemeClr>
                </a:solidFill>
              </a:rPr>
              <a:t>نخلى بالنا ممكن يجي فى صورة اسئلة اختار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</a:rPr>
              <a:t>من متعدد أو صح وخطأ</a:t>
            </a:r>
            <a:endParaRPr lang="ar-EG" dirty="0"/>
          </a:p>
          <a:p>
            <a:pPr marL="64008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9138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514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الفرقة الرابعه تعليم اساسى علوم مادة سيكولوجية ذوى احتياجات خاصة</vt:lpstr>
      <vt:lpstr>اضطرابات التواصل</vt:lpstr>
      <vt:lpstr> تعريف اضطرابات التواصل</vt:lpstr>
      <vt:lpstr>أشكال التواصل</vt:lpstr>
      <vt:lpstr>مكونات التواصل الطبيعى «مهم جدا»</vt:lpstr>
      <vt:lpstr>PowerPoint Presentation</vt:lpstr>
      <vt:lpstr>اضطرابات النطق والكلام واللغة «مهم جدا»</vt:lpstr>
      <vt:lpstr>PowerPoint Presentation</vt:lpstr>
      <vt:lpstr>PowerPoint Presentation</vt:lpstr>
      <vt:lpstr>ج- اضطرابات اللغة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الفرقة الرابعه تعليم اساسى علوم مادة سيكولوجية ذوى احتياجات خاصة</dc:title>
  <dc:creator>etc</dc:creator>
  <cp:lastModifiedBy>etc</cp:lastModifiedBy>
  <cp:revision>11</cp:revision>
  <dcterms:created xsi:type="dcterms:W3CDTF">2006-08-16T00:00:00Z</dcterms:created>
  <dcterms:modified xsi:type="dcterms:W3CDTF">2020-04-12T17:07:44Z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